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Economica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Economica-bold.fntdata"/><Relationship Id="rId21" Type="http://schemas.openxmlformats.org/officeDocument/2006/relationships/font" Target="fonts/Economica-regular.fntdata"/><Relationship Id="rId24" Type="http://schemas.openxmlformats.org/officeDocument/2006/relationships/font" Target="fonts/Economica-boldItalic.fntdata"/><Relationship Id="rId23" Type="http://schemas.openxmlformats.org/officeDocument/2006/relationships/font" Target="fonts/Economic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2483f5424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b2483f5424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b3f868abd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b3f868abd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b2483f542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b2483f542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b2483f542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b2483f542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b2483f542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b2483f542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b3f868abd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b3f868abd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a91a76101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a91a7610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Sameen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ae1a6c264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ae1a6c264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Sameen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ae1a6c26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ae1a6c26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Sameen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91a76101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91a76101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b3f868abd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b3f868abd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3f868abd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b3f868abd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3f868abd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3f868abd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Andeza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91a76101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a91a76101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Andeza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 b="52678" l="0" r="52685" t="0"/>
          <a:stretch/>
        </p:blipFill>
        <p:spPr>
          <a:xfrm>
            <a:off x="-429400" y="-30725"/>
            <a:ext cx="3226076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813" y="-30737"/>
            <a:ext cx="6818176" cy="520497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type="ctrTitle"/>
          </p:nvPr>
        </p:nvSpPr>
        <p:spPr>
          <a:xfrm>
            <a:off x="351300" y="749225"/>
            <a:ext cx="4475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SzPts val="990"/>
              <a:buNone/>
            </a:pPr>
            <a:r>
              <a:rPr lang="en" sz="3345"/>
              <a:t>TORONTO </a:t>
            </a:r>
            <a:r>
              <a:rPr lang="en" sz="3345"/>
              <a:t>HOUSING MARKET</a:t>
            </a:r>
            <a:endParaRPr sz="528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5604275" y="435975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Chu, Andreza and Sameen </a:t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351300" y="1431775"/>
            <a:ext cx="46572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145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AFFORDABILITY REMAINS AT A CRISIS LEVEL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-185675" y="-36025"/>
            <a:ext cx="304800" cy="5143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-73025" y="322917"/>
            <a:ext cx="9216900" cy="6216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 txBox="1"/>
          <p:nvPr>
            <p:ph type="title"/>
          </p:nvPr>
        </p:nvSpPr>
        <p:spPr>
          <a:xfrm>
            <a:off x="165425" y="322925"/>
            <a:ext cx="9484500" cy="621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50">
                <a:solidFill>
                  <a:schemeClr val="lt1"/>
                </a:solidFill>
              </a:rPr>
              <a:t>Average Price of the top 5 most expensive area vs bottom 5 cheapest area</a:t>
            </a:r>
            <a:endParaRPr sz="2950">
              <a:solidFill>
                <a:schemeClr val="lt1"/>
              </a:solidFill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25" y="1289854"/>
            <a:ext cx="4440114" cy="3166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719" y="1289850"/>
            <a:ext cx="4291055" cy="31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-73025" y="817200"/>
            <a:ext cx="2340300" cy="10368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 txBox="1"/>
          <p:nvPr>
            <p:ph type="title"/>
          </p:nvPr>
        </p:nvSpPr>
        <p:spPr>
          <a:xfrm>
            <a:off x="365775" y="817325"/>
            <a:ext cx="1816200" cy="10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>
                <a:solidFill>
                  <a:schemeClr val="lt1"/>
                </a:solidFill>
              </a:rPr>
              <a:t>AMENITIES</a:t>
            </a:r>
            <a:endParaRPr sz="268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>
                <a:solidFill>
                  <a:schemeClr val="lt1"/>
                </a:solidFill>
              </a:rPr>
              <a:t>in Toronto Area</a:t>
            </a:r>
            <a:endParaRPr sz="2680">
              <a:solidFill>
                <a:schemeClr val="lt1"/>
              </a:solidFill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5" y="3324525"/>
            <a:ext cx="3028525" cy="14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950" y="169550"/>
            <a:ext cx="6079526" cy="46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/>
          <p:nvPr/>
        </p:nvSpPr>
        <p:spPr>
          <a:xfrm rot="5400000">
            <a:off x="4497900" y="468300"/>
            <a:ext cx="148200" cy="92022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rgbClr val="DD55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b="0" l="0" r="0" t="3372"/>
          <a:stretch/>
        </p:blipFill>
        <p:spPr>
          <a:xfrm>
            <a:off x="216150" y="1787825"/>
            <a:ext cx="3025800" cy="20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AMENITIES IN</a:t>
            </a:r>
            <a:r>
              <a:rPr lang="en">
                <a:solidFill>
                  <a:schemeClr val="lt1"/>
                </a:solidFill>
              </a:rPr>
              <a:t> GTA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4">
            <a:alphaModFix/>
          </a:blip>
          <a:srcRect b="10960" l="0" r="0" t="0"/>
          <a:stretch/>
        </p:blipFill>
        <p:spPr>
          <a:xfrm>
            <a:off x="3067400" y="1666550"/>
            <a:ext cx="3115800" cy="2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6783" y="1699025"/>
            <a:ext cx="2928818" cy="20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8" y="1650025"/>
            <a:ext cx="3288422" cy="2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4">
            <a:alphaModFix/>
          </a:blip>
          <a:srcRect b="0" l="0" r="8181" t="0"/>
          <a:stretch/>
        </p:blipFill>
        <p:spPr>
          <a:xfrm>
            <a:off x="3073850" y="1673425"/>
            <a:ext cx="3075858" cy="2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 rotWithShape="1">
          <a:blip r:embed="rId5">
            <a:alphaModFix/>
          </a:blip>
          <a:srcRect b="0" l="0" r="8592" t="0"/>
          <a:stretch/>
        </p:blipFill>
        <p:spPr>
          <a:xfrm>
            <a:off x="6149700" y="1650025"/>
            <a:ext cx="2918099" cy="211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AMENITIES IN TORONTO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311700" y="315925"/>
            <a:ext cx="8520600" cy="123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between Price &amp; # of Amenities in the neighborhood</a:t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00725"/>
            <a:ext cx="4477824" cy="27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925" y="1700725"/>
            <a:ext cx="4260075" cy="269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1023925" y="4455425"/>
            <a:ext cx="3071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The correlation between both factors is </a:t>
            </a: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0.69</a:t>
            </a:r>
            <a:endParaRPr b="1"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5414238" y="4455425"/>
            <a:ext cx="3071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The correlation between both factors is </a:t>
            </a: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0.82</a:t>
            </a:r>
            <a:endParaRPr b="1" sz="19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/>
          <p:nvPr/>
        </p:nvSpPr>
        <p:spPr>
          <a:xfrm>
            <a:off x="-73025" y="329625"/>
            <a:ext cx="2867700" cy="7557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315925"/>
            <a:ext cx="22602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Average price of a House in Ontario has been calculated to be ~$600,000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Areas including Downtown Toronto, Mississauga, Waterloo, </a:t>
            </a:r>
            <a:r>
              <a:rPr lang="en" sz="1500"/>
              <a:t>Niagara</a:t>
            </a:r>
            <a:r>
              <a:rPr lang="en" sz="1500"/>
              <a:t> Falls are the Top housing markets of Ontario.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Amenities are relatively equally distributed amongst GTA regions regardless of the Housing values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Things to consider: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Understand Housing market based on different types of Houses’ i.e., Detach vs. Semi vs. Town-Houses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Correlating average household income to average House Prices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914225" y="315925"/>
            <a:ext cx="79182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a family in Ontario 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39725"/>
            <a:ext cx="8463900" cy="972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As a new family finding a new home and wanting to raise kids in Canada there are many factors that must be met. </a:t>
            </a:r>
            <a:r>
              <a:rPr b="1" lang="en" sz="1200"/>
              <a:t>Ontario</a:t>
            </a:r>
            <a:r>
              <a:rPr lang="en" sz="1200"/>
              <a:t> came up as an ideal location due to </a:t>
            </a:r>
            <a:r>
              <a:rPr lang="en" sz="1200"/>
              <a:t>its</a:t>
            </a:r>
            <a:r>
              <a:rPr lang="en" sz="1200"/>
              <a:t> bustling environment and opportunities for growth. But which city is the best </a:t>
            </a:r>
            <a:r>
              <a:rPr lang="en" sz="1200"/>
              <a:t>suited</a:t>
            </a:r>
            <a:r>
              <a:rPr lang="en" sz="1200"/>
              <a:t> for a young family in Ontario?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Every family most likely will say that the amenities around the area such as </a:t>
            </a:r>
            <a:r>
              <a:rPr b="1" lang="en" sz="1200"/>
              <a:t>schools</a:t>
            </a:r>
            <a:r>
              <a:rPr lang="en" sz="1200"/>
              <a:t>, </a:t>
            </a:r>
            <a:r>
              <a:rPr b="1" lang="en" sz="1200"/>
              <a:t>healthcare</a:t>
            </a:r>
            <a:r>
              <a:rPr lang="en" sz="1200"/>
              <a:t> locations, and </a:t>
            </a:r>
            <a:r>
              <a:rPr b="1" lang="en" sz="1200"/>
              <a:t>daycares</a:t>
            </a:r>
            <a:r>
              <a:rPr lang="en" sz="1200"/>
              <a:t> are key considerations in any case. 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It is necessary to dive deeper into the housing market in Ontario to ensure that we provide our kids with the support and care they need to become successful individuals.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4" name="Google Shape;74;p14"/>
          <p:cNvSpPr/>
          <p:nvPr/>
        </p:nvSpPr>
        <p:spPr>
          <a:xfrm>
            <a:off x="195325" y="-36025"/>
            <a:ext cx="304800" cy="51435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rgbClr val="DD55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525" y="3327000"/>
            <a:ext cx="2299600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things to consider while starting a family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005825" y="1354925"/>
            <a:ext cx="4929300" cy="27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What are the TOP Housing Markets in Ontario?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How do these prices fluctuate between different cities in Ontario and GTA?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Expensive vs Cheapest areas to buy a House within GTA.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How do Amenities contribute to the inflated House prices in and around GTA?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87" y="1354925"/>
            <a:ext cx="3340038" cy="25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Source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63500" y="1301725"/>
            <a:ext cx="85206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Dataset - Kaggle (https://www.kaggle.com/datasets/mnabaee/ontarioproperties)</a:t>
            </a:r>
            <a:endParaRPr sz="1500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0" y="2263100"/>
            <a:ext cx="4445632" cy="22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241" y="2276388"/>
            <a:ext cx="4069109" cy="2224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6"/>
          <p:cNvCxnSpPr>
            <a:stCxn id="90" idx="3"/>
            <a:endCxn id="91" idx="1"/>
          </p:cNvCxnSpPr>
          <p:nvPr/>
        </p:nvCxnSpPr>
        <p:spPr>
          <a:xfrm>
            <a:off x="4476132" y="3388800"/>
            <a:ext cx="56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6"/>
          <p:cNvSpPr txBox="1"/>
          <p:nvPr/>
        </p:nvSpPr>
        <p:spPr>
          <a:xfrm>
            <a:off x="1704313" y="1876200"/>
            <a:ext cx="10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Initial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6574600" y="1876200"/>
            <a:ext cx="10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Final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Taking a look at</a:t>
            </a:r>
            <a:r>
              <a:rPr lang="en" sz="3900">
                <a:solidFill>
                  <a:schemeClr val="lt1"/>
                </a:solidFill>
              </a:rPr>
              <a:t> Ontario’s Top Housing Markets </a:t>
            </a:r>
            <a:endParaRPr sz="3900">
              <a:solidFill>
                <a:schemeClr val="lt1"/>
              </a:solidFill>
            </a:endParaRPr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704825" y="1463125"/>
            <a:ext cx="4127400" cy="31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The chart represents the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Economica"/>
                <a:ea typeface="Economica"/>
                <a:cs typeface="Economica"/>
                <a:sym typeface="Economica"/>
              </a:rPr>
              <a:t>TOP 20 Rank by area with highest # of Houses listed for sale in ONTARIO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with </a:t>
            </a:r>
            <a:r>
              <a:rPr b="1" lang="en">
                <a:latin typeface="Economica"/>
                <a:ea typeface="Economica"/>
                <a:cs typeface="Economica"/>
                <a:sym typeface="Economica"/>
              </a:rPr>
              <a:t>Downtown Toronto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and </a:t>
            </a:r>
            <a:r>
              <a:rPr b="1" lang="en">
                <a:latin typeface="Economica"/>
                <a:ea typeface="Economica"/>
                <a:cs typeface="Economica"/>
                <a:sym typeface="Economica"/>
              </a:rPr>
              <a:t>Mississauga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having almost double the listings 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compared to other cities across Ontario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75" y="1147225"/>
            <a:ext cx="4192075" cy="37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1782875" y="4770525"/>
            <a:ext cx="17214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Area Names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 rot="-5400000">
            <a:off x="-469850" y="2822475"/>
            <a:ext cx="17214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# of House Listings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00" y="1196325"/>
            <a:ext cx="4233526" cy="383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4704925" y="1278700"/>
            <a:ext cx="4127400" cy="31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The chart represents the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Economica"/>
                <a:ea typeface="Economica"/>
                <a:cs typeface="Economica"/>
                <a:sym typeface="Economica"/>
              </a:rPr>
              <a:t>TOP 20 Rank by area with highest AVERAGE PRICE in ONTARIO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with </a:t>
            </a:r>
            <a:r>
              <a:rPr b="1" lang="en">
                <a:latin typeface="Economica"/>
                <a:ea typeface="Economica"/>
                <a:cs typeface="Economica"/>
                <a:sym typeface="Economica"/>
              </a:rPr>
              <a:t>Bridal Path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and </a:t>
            </a:r>
            <a:r>
              <a:rPr b="1" lang="en">
                <a:latin typeface="Economica"/>
                <a:ea typeface="Economica"/>
                <a:cs typeface="Economica"/>
                <a:sym typeface="Economica"/>
              </a:rPr>
              <a:t>Appleby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having most expensive houses on the market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1" name="Google Shape;111;p18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Areas with Highest Average Price</a:t>
            </a:r>
            <a:endParaRPr sz="3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>
            <p:ph type="title"/>
          </p:nvPr>
        </p:nvSpPr>
        <p:spPr>
          <a:xfrm>
            <a:off x="165425" y="291825"/>
            <a:ext cx="8520600" cy="831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OUTLIERS AND WHAT THEY TELL US</a:t>
            </a:r>
            <a:endParaRPr sz="3500">
              <a:solidFill>
                <a:schemeClr val="lt1"/>
              </a:solidFill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900" y="1556600"/>
            <a:ext cx="1438550" cy="26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872" y="1368250"/>
            <a:ext cx="3885126" cy="361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1402088" y="1207200"/>
            <a:ext cx="2101800" cy="6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0182"/>
              <a:buNone/>
            </a:pPr>
            <a:r>
              <a:rPr lang="en" sz="3280"/>
              <a:t>TOP 20 AREAS</a:t>
            </a:r>
            <a:endParaRPr sz="3280"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5950"/>
            <a:ext cx="4601175" cy="334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961" y="1645950"/>
            <a:ext cx="4407014" cy="33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>
            <p:ph type="title"/>
          </p:nvPr>
        </p:nvSpPr>
        <p:spPr>
          <a:xfrm>
            <a:off x="5550413" y="1207200"/>
            <a:ext cx="2552100" cy="6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50"/>
              <a:t>BOTTOM</a:t>
            </a:r>
            <a:r>
              <a:rPr lang="en" sz="2950"/>
              <a:t> 20 AREAS</a:t>
            </a:r>
            <a:endParaRPr sz="2950"/>
          </a:p>
        </p:txBody>
      </p:sp>
      <p:sp>
        <p:nvSpPr>
          <p:cNvPr id="129" name="Google Shape;129;p20"/>
          <p:cNvSpPr/>
          <p:nvPr/>
        </p:nvSpPr>
        <p:spPr>
          <a:xfrm>
            <a:off x="-73025" y="322917"/>
            <a:ext cx="9216900" cy="6216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>
            <p:ph type="title"/>
          </p:nvPr>
        </p:nvSpPr>
        <p:spPr>
          <a:xfrm>
            <a:off x="165425" y="291825"/>
            <a:ext cx="8520600" cy="68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MAPPING ONTARIO</a:t>
            </a:r>
            <a:endParaRPr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2324"/>
          <a:stretch/>
        </p:blipFill>
        <p:spPr>
          <a:xfrm>
            <a:off x="4626591" y="1631750"/>
            <a:ext cx="4356357" cy="30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00" y="1631750"/>
            <a:ext cx="4116669" cy="303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975175" y="1158425"/>
            <a:ext cx="26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 20 Residential Houses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5149750" y="1158425"/>
            <a:ext cx="27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20 Residential Areas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-73025" y="322917"/>
            <a:ext cx="9216900" cy="6216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 txBox="1"/>
          <p:nvPr>
            <p:ph type="title"/>
          </p:nvPr>
        </p:nvSpPr>
        <p:spPr>
          <a:xfrm>
            <a:off x="165425" y="291825"/>
            <a:ext cx="8520600" cy="68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MAPPING GTA REGION</a:t>
            </a:r>
            <a:endParaRPr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